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" name="Shape 5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Change graph to 2010-2017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" name="Shape 14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" name="Shape 17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7" name="Shape 17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" name="Shape 19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3" name="Shape 20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7" name="Shape 21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4" name="Shape 22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3" name="Shape 24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" name="Shape 28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3" name="Shape 29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" name="Shape 8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" name="Shape 10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5200"/>
              <a:buNone/>
              <a:defRPr sz="5200"/>
            </a:lvl1pPr>
            <a:lvl2pPr lvl="1" algn="ctr">
              <a:spcBef>
                <a:spcPts val="0"/>
              </a:spcBef>
              <a:buSzPts val="5200"/>
              <a:buNone/>
              <a:defRPr sz="5200"/>
            </a:lvl2pPr>
            <a:lvl3pPr lvl="2" algn="ctr">
              <a:spcBef>
                <a:spcPts val="0"/>
              </a:spcBef>
              <a:buSzPts val="5200"/>
              <a:buNone/>
              <a:defRPr sz="5200"/>
            </a:lvl3pPr>
            <a:lvl4pPr lvl="3" algn="ctr">
              <a:spcBef>
                <a:spcPts val="0"/>
              </a:spcBef>
              <a:buSzPts val="5200"/>
              <a:buNone/>
              <a:defRPr sz="5200"/>
            </a:lvl4pPr>
            <a:lvl5pPr lvl="4" algn="ctr">
              <a:spcBef>
                <a:spcPts val="0"/>
              </a:spcBef>
              <a:buSzPts val="5200"/>
              <a:buNone/>
              <a:defRPr sz="5200"/>
            </a:lvl5pPr>
            <a:lvl6pPr lvl="5" algn="ctr">
              <a:spcBef>
                <a:spcPts val="0"/>
              </a:spcBef>
              <a:buSzPts val="5200"/>
              <a:buNone/>
              <a:defRPr sz="5200"/>
            </a:lvl6pPr>
            <a:lvl7pPr lvl="6" algn="ctr">
              <a:spcBef>
                <a:spcPts val="0"/>
              </a:spcBef>
              <a:buSzPts val="5200"/>
              <a:buNone/>
              <a:defRPr sz="5200"/>
            </a:lvl7pPr>
            <a:lvl8pPr lvl="7" algn="ctr">
              <a:spcBef>
                <a:spcPts val="0"/>
              </a:spcBef>
              <a:buSzPts val="5200"/>
              <a:buNone/>
              <a:defRPr sz="5200"/>
            </a:lvl8pPr>
            <a:lvl9pPr lvl="8" algn="ctr">
              <a:spcBef>
                <a:spcPts val="0"/>
              </a:spcBef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12000"/>
              <a:buNone/>
              <a:defRPr sz="12000"/>
            </a:lvl1pPr>
            <a:lvl2pPr lvl="1" algn="ctr">
              <a:spcBef>
                <a:spcPts val="0"/>
              </a:spcBef>
              <a:buSzPts val="12000"/>
              <a:buNone/>
              <a:defRPr sz="12000"/>
            </a:lvl2pPr>
            <a:lvl3pPr lvl="2" algn="ctr">
              <a:spcBef>
                <a:spcPts val="0"/>
              </a:spcBef>
              <a:buSzPts val="12000"/>
              <a:buNone/>
              <a:defRPr sz="12000"/>
            </a:lvl3pPr>
            <a:lvl4pPr lvl="3" algn="ctr">
              <a:spcBef>
                <a:spcPts val="0"/>
              </a:spcBef>
              <a:buSzPts val="12000"/>
              <a:buNone/>
              <a:defRPr sz="12000"/>
            </a:lvl4pPr>
            <a:lvl5pPr lvl="4" algn="ctr">
              <a:spcBef>
                <a:spcPts val="0"/>
              </a:spcBef>
              <a:buSzPts val="12000"/>
              <a:buNone/>
              <a:defRPr sz="12000"/>
            </a:lvl5pPr>
            <a:lvl6pPr lvl="5" algn="ctr">
              <a:spcBef>
                <a:spcPts val="0"/>
              </a:spcBef>
              <a:buSzPts val="12000"/>
              <a:buNone/>
              <a:defRPr sz="12000"/>
            </a:lvl6pPr>
            <a:lvl7pPr lvl="6" algn="ctr">
              <a:spcBef>
                <a:spcPts val="0"/>
              </a:spcBef>
              <a:buSzPts val="12000"/>
              <a:buNone/>
              <a:defRPr sz="12000"/>
            </a:lvl7pPr>
            <a:lvl8pPr lvl="7" algn="ctr">
              <a:spcBef>
                <a:spcPts val="0"/>
              </a:spcBef>
              <a:buSzPts val="12000"/>
              <a:buNone/>
              <a:defRPr sz="12000"/>
            </a:lvl8pPr>
            <a:lvl9pPr lvl="8" algn="ctr">
              <a:spcBef>
                <a:spcPts val="0"/>
              </a:spcBef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buSzPts val="1100"/>
              <a:buNone/>
              <a:defRPr sz="1400"/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l">
              <a:spcBef>
                <a:spcPts val="0"/>
              </a:spcBef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ctr">
              <a:spcBef>
                <a:spcPts val="0"/>
              </a:spcBef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ts val="3600"/>
              <a:buNone/>
              <a:defRPr sz="3600"/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Relationship Id="rId4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Relationship Id="rId4" Type="http://schemas.openxmlformats.org/officeDocument/2006/relationships/image" Target="../media/image37.png"/><Relationship Id="rId5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0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3.jpg"/><Relationship Id="rId5" Type="http://schemas.openxmlformats.org/officeDocument/2006/relationships/image" Target="../media/image16.png"/><Relationship Id="rId6" Type="http://schemas.openxmlformats.org/officeDocument/2006/relationships/image" Target="../media/image6.gif"/><Relationship Id="rId7" Type="http://schemas.openxmlformats.org/officeDocument/2006/relationships/image" Target="../media/image5.png"/><Relationship Id="rId8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jpg"/><Relationship Id="rId4" Type="http://schemas.openxmlformats.org/officeDocument/2006/relationships/hyperlink" Target="https://github.com/ngupta8/5200-Project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jpg"/><Relationship Id="rId4" Type="http://schemas.openxmlformats.org/officeDocument/2006/relationships/hyperlink" Target="http://www.areavibes.com/los+angeles-ca/crime/" TargetMode="External"/><Relationship Id="rId9" Type="http://schemas.openxmlformats.org/officeDocument/2006/relationships/hyperlink" Target="https://stackoverflow.com/questions/27027885/slice-list-of-floats-by-value-in-python" TargetMode="External"/><Relationship Id="rId5" Type="http://schemas.openxmlformats.org/officeDocument/2006/relationships/hyperlink" Target="http://www.areavibes.com/new+york-ny/crime/" TargetMode="External"/><Relationship Id="rId6" Type="http://schemas.openxmlformats.org/officeDocument/2006/relationships/hyperlink" Target="http://www.areavibes.com/chicago-il/crime/" TargetMode="External"/><Relationship Id="rId7" Type="http://schemas.openxmlformats.org/officeDocument/2006/relationships/hyperlink" Target="http://download.geonames.org/export/zip/" TargetMode="External"/><Relationship Id="rId8" Type="http://schemas.openxmlformats.org/officeDocument/2006/relationships/hyperlink" Target="https://stackoverflow.com/questions/5981502/select-the-closest-pair-from-a-list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hyperlink" Target="https://data.lacity.org/A-Safe-City/Crime-Data-from-2010-to-Present/y8tr-7khq" TargetMode="External"/><Relationship Id="rId5" Type="http://schemas.openxmlformats.org/officeDocument/2006/relationships/hyperlink" Target="https://data.cityofnewyork.us/Public-Safety/NYPD-Complaint-Data-Historic/qgea-i56i" TargetMode="External"/><Relationship Id="rId6" Type="http://schemas.openxmlformats.org/officeDocument/2006/relationships/hyperlink" Target="https://www.kaggle.com/currie32/crimes-in-chicago/data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idx="1" type="subTitle"/>
          </p:nvPr>
        </p:nvSpPr>
        <p:spPr>
          <a:xfrm>
            <a:off x="461175" y="2722697"/>
            <a:ext cx="3509700" cy="21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wrap="square" tIns="34275">
            <a:noAutofit/>
          </a:bodyPr>
          <a:lstStyle/>
          <a:p>
            <a:pPr indent="-1333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en" sz="3000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Group 5</a:t>
            </a:r>
          </a:p>
          <a:p>
            <a:pPr indent="-13335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Tanmai Aurangabadkar </a:t>
            </a:r>
          </a:p>
          <a:p>
            <a:pPr indent="-13335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Neha Gupta</a:t>
            </a:r>
          </a:p>
          <a:p>
            <a:pPr indent="-13335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Era Singh Kajal</a:t>
            </a:r>
          </a:p>
          <a:p>
            <a:pPr indent="-133350" lvl="0" marL="0" marR="0" rtl="0" algn="l">
              <a:lnSpc>
                <a:spcPct val="100000"/>
              </a:lnSpc>
              <a:spcBef>
                <a:spcPts val="800"/>
              </a:spcBef>
              <a:buClr>
                <a:schemeClr val="dk1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Ying Ying Lai</a:t>
            </a:r>
          </a:p>
        </p:txBody>
      </p:sp>
      <p:pic>
        <p:nvPicPr>
          <p:cNvPr id="61" name="Shape 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804" y="159455"/>
            <a:ext cx="3390442" cy="187489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/>
        </p:nvSpPr>
        <p:spPr>
          <a:xfrm>
            <a:off x="2783638" y="1324256"/>
            <a:ext cx="62367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wrap="square" tIns="34275">
            <a:noAutofit/>
          </a:bodyPr>
          <a:lstStyle/>
          <a:p>
            <a:pPr indent="-260350" lvl="0" marL="0" marR="0" rtl="0" algn="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100"/>
              <a:buFont typeface="Calibri"/>
              <a:buNone/>
            </a:pPr>
            <a:r>
              <a:rPr b="0" i="0" lang="en" sz="3600" u="none" cap="none" strike="noStrike">
                <a:latin typeface="Calibri"/>
                <a:ea typeface="Calibri"/>
                <a:cs typeface="Calibri"/>
                <a:sym typeface="Calibri"/>
              </a:rPr>
              <a:t>for 3 Major Cities of the U.S.</a:t>
            </a:r>
          </a:p>
        </p:txBody>
      </p:sp>
      <p:sp>
        <p:nvSpPr>
          <p:cNvPr id="63" name="Shape 63"/>
          <p:cNvSpPr txBox="1"/>
          <p:nvPr/>
        </p:nvSpPr>
        <p:spPr>
          <a:xfrm>
            <a:off x="6302875" y="3951175"/>
            <a:ext cx="2795100" cy="11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3000">
                <a:latin typeface="Calibri"/>
                <a:ea typeface="Calibri"/>
                <a:cs typeface="Calibri"/>
                <a:sym typeface="Calibri"/>
              </a:rPr>
              <a:t>Professor</a:t>
            </a:r>
          </a:p>
          <a:p>
            <a:pPr lvl="0" rtl="0" algn="r">
              <a:spcBef>
                <a:spcPts val="0"/>
              </a:spcBef>
              <a:buClr>
                <a:schemeClr val="dk1"/>
              </a:buClr>
              <a:buSzPts val="2100"/>
              <a:buFont typeface="Arial"/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Jongwook Woo</a:t>
            </a:r>
          </a:p>
        </p:txBody>
      </p:sp>
      <p:pic>
        <p:nvPicPr>
          <p:cNvPr id="64" name="Shape 64"/>
          <p:cNvPicPr preferRelativeResize="0"/>
          <p:nvPr/>
        </p:nvPicPr>
        <p:blipFill>
          <a:blip r:embed="rId4">
            <a:alphaModFix amt="9000"/>
          </a:blip>
          <a:stretch>
            <a:fillRect/>
          </a:stretch>
        </p:blipFill>
        <p:spPr>
          <a:xfrm>
            <a:off x="0" y="0"/>
            <a:ext cx="9144000" cy="5120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-20955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New York Top 10 Crime Types</a:t>
            </a:r>
          </a:p>
        </p:txBody>
      </p:sp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20416"/>
            <a:ext cx="8839202" cy="2768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68575" lIns="68575" rIns="68575" wrap="square" tIns="6857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/>
              <a:t>New York Crime Overview, by Year</a:t>
            </a:r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75" y="1134099"/>
            <a:ext cx="5343249" cy="382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0975" y="4054250"/>
            <a:ext cx="1757175" cy="76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628650" y="1939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New York </a:t>
            </a:r>
            <a:r>
              <a:rPr lang="en"/>
              <a:t>Crime Overview, by Day</a:t>
            </a:r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375" y="895901"/>
            <a:ext cx="5468452" cy="3998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279000" y="220024"/>
            <a:ext cx="7886700" cy="7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-20955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New York </a:t>
            </a:r>
            <a:r>
              <a:rPr lang="en"/>
              <a:t>Crime Overview, by Hour</a:t>
            </a:r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500" y="1004225"/>
            <a:ext cx="5451177" cy="398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620" y="4311346"/>
            <a:ext cx="1593150" cy="67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465250" y="191024"/>
            <a:ext cx="78867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New York Crime Overview, by ZipCode</a:t>
            </a:r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250" y="1030425"/>
            <a:ext cx="4365399" cy="393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9875" y="4171025"/>
            <a:ext cx="1789075" cy="79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01774" y="3682100"/>
            <a:ext cx="1531425" cy="12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/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0" y="29901"/>
            <a:ext cx="9143999" cy="508369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8000"/>
              <a:t>Los Angeles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hape 172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0" y="0"/>
            <a:ext cx="9144000" cy="5120643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-20955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Facts about </a:t>
            </a: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Angeles Crime Situation</a:t>
            </a:r>
          </a:p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573425" y="1663675"/>
            <a:ext cx="8167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wrap="square" tIns="34275">
            <a:noAutofit/>
          </a:bodyPr>
          <a:lstStyle/>
          <a:p>
            <a:pPr indent="-3619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 overall crime rate in LA is 13% higher than national average</a:t>
            </a:r>
            <a:br>
              <a:rPr lang="en"/>
            </a:br>
          </a:p>
          <a:p>
            <a:pPr indent="-3619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For every 100,000 people, there are 8.75 daily crimes that occur in LA</a:t>
            </a:r>
            <a:br>
              <a:rPr lang="en"/>
            </a:br>
          </a:p>
          <a:p>
            <a:pPr indent="-3619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In LA, you have a 1 in 32 chance of becoming a victim of any crime</a:t>
            </a:r>
            <a:br>
              <a:rPr lang="en"/>
            </a:br>
          </a:p>
          <a:p>
            <a:pPr indent="-361950" lvl="0" marL="457200" marR="0" rtl="0" algn="l">
              <a:lnSpc>
                <a:spcPct val="90000"/>
              </a:lnSpc>
              <a:spcBef>
                <a:spcPts val="0"/>
              </a:spcBef>
              <a:buSzPts val="2100"/>
              <a:buChar char="•"/>
            </a:pPr>
            <a:r>
              <a:rPr lang="en"/>
              <a:t>The number of total year over year crimes has increased by 7%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Los Angeles</a:t>
            </a:r>
            <a:r>
              <a:rPr lang="en"/>
              <a:t> Top 10 Crime Types</a:t>
            </a:r>
          </a:p>
          <a:p>
            <a:pPr indent="-20955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20416"/>
            <a:ext cx="8839200" cy="2966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800" y="157200"/>
            <a:ext cx="4346433" cy="498629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 txBox="1"/>
          <p:nvPr>
            <p:ph type="title"/>
          </p:nvPr>
        </p:nvSpPr>
        <p:spPr>
          <a:xfrm>
            <a:off x="1038125" y="263844"/>
            <a:ext cx="7886700" cy="994200"/>
          </a:xfrm>
          <a:prstGeom prst="rect">
            <a:avLst/>
          </a:prstGeom>
        </p:spPr>
        <p:txBody>
          <a:bodyPr anchorCtr="0" anchor="ctr" bIns="68575" lIns="68575" rIns="68575" wrap="square" tIns="68575">
            <a:noAutofit/>
          </a:bodyPr>
          <a:lstStyle/>
          <a:p>
            <a:pPr lvl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Los Angeles Crime Overview, by Year</a:t>
            </a:r>
          </a:p>
        </p:txBody>
      </p:sp>
      <p:pic>
        <p:nvPicPr>
          <p:cNvPr id="187" name="Shape 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1253" y="4071848"/>
            <a:ext cx="1912300" cy="86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-20955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Los Angeles Crime Overview, by Day</a:t>
            </a:r>
          </a:p>
        </p:txBody>
      </p:sp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950" y="1383616"/>
            <a:ext cx="5752049" cy="3570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Shape 69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0" y="0"/>
            <a:ext cx="9144000" cy="5120643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Shape 7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-20955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Introduction/ Overview</a:t>
            </a:r>
          </a:p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28650" y="1548994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wrap="square" tIns="34275">
            <a:noAutofit/>
          </a:bodyPr>
          <a:lstStyle/>
          <a:p>
            <a:pPr indent="-3619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Crime situation in the United States has always been an issue</a:t>
            </a:r>
            <a:br>
              <a:rPr lang="en"/>
            </a:br>
          </a:p>
          <a:p>
            <a:pPr indent="-3619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Reason being: freedom to own weapons, poor economic situation</a:t>
            </a:r>
            <a:br>
              <a:rPr lang="en"/>
            </a:br>
          </a:p>
          <a:p>
            <a:pPr indent="-361950" lvl="0" marL="457200" marR="0" rtl="0" algn="l">
              <a:lnSpc>
                <a:spcPct val="90000"/>
              </a:lnSpc>
              <a:spcBef>
                <a:spcPts val="0"/>
              </a:spcBef>
              <a:buSzPts val="2100"/>
              <a:buChar char="•"/>
            </a:pPr>
            <a:r>
              <a:rPr lang="en"/>
              <a:t>Los Angeles, New York and Chicago tops all major U.S. cities in crime issue</a:t>
            </a:r>
            <a:br>
              <a:rPr lang="en"/>
            </a:b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419250" y="273976"/>
            <a:ext cx="77352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Los Angeles </a:t>
            </a:r>
            <a:r>
              <a:rPr lang="en"/>
              <a:t>Crime Overview, by Hour</a:t>
            </a:r>
          </a:p>
          <a:p>
            <a:pPr indent="-20955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250" y="647527"/>
            <a:ext cx="5966426" cy="436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4068" y="4124100"/>
            <a:ext cx="1688656" cy="71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/>
        </p:nvSpPr>
        <p:spPr>
          <a:xfrm>
            <a:off x="322050" y="147225"/>
            <a:ext cx="54747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Los Angeles Crime Overview, by ZipCode</a:t>
            </a:r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050" y="859000"/>
            <a:ext cx="4904250" cy="416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5825" y="3645425"/>
            <a:ext cx="1617850" cy="1377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0200" y="4310925"/>
            <a:ext cx="1617850" cy="71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Shape 213"/>
          <p:cNvPicPr preferRelativeResize="0"/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>
            <a:off x="0" y="-313175"/>
            <a:ext cx="9144000" cy="567182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8000"/>
              <a:t>Chicago</a:t>
            </a:r>
          </a:p>
          <a:p>
            <a:pPr lvl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Shape 219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0" y="0"/>
            <a:ext cx="9144000" cy="5120643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-20955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Facts about </a:t>
            </a: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Chicago C</a:t>
            </a:r>
            <a:r>
              <a:rPr lang="en"/>
              <a:t>rime Situation</a:t>
            </a:r>
          </a:p>
        </p:txBody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373175" y="1516450"/>
            <a:ext cx="84969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wrap="square" tIns="34275">
            <a:noAutofit/>
          </a:bodyPr>
          <a:lstStyle/>
          <a:p>
            <a:pPr indent="-3619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 overall crime rate in Chicago is 51% higher than national average</a:t>
            </a:r>
            <a:br>
              <a:rPr lang="en"/>
            </a:br>
          </a:p>
          <a:p>
            <a:pPr indent="-3619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For every 100,000 people, there are 11.77 daily crimes that occur in Chicago</a:t>
            </a:r>
            <a:br>
              <a:rPr lang="en"/>
            </a:br>
          </a:p>
          <a:p>
            <a:pPr indent="-3619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Chicago is safer than 4% of the cities in the United States</a:t>
            </a:r>
            <a:br>
              <a:rPr lang="en"/>
            </a:br>
          </a:p>
          <a:p>
            <a:pPr indent="-361950" lvl="0" marL="457200" marR="0" rtl="0" algn="l">
              <a:lnSpc>
                <a:spcPct val="90000"/>
              </a:lnSpc>
              <a:spcBef>
                <a:spcPts val="0"/>
              </a:spcBef>
              <a:buSzPts val="2100"/>
              <a:buChar char="•"/>
            </a:pPr>
            <a:r>
              <a:rPr lang="en"/>
              <a:t>In Chicago, you have a 1 in 24 chance of becoming a victim of any crime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Chicago Top 10</a:t>
            </a:r>
            <a:r>
              <a:rPr lang="en"/>
              <a:t> Crime Types</a:t>
            </a:r>
          </a:p>
          <a:p>
            <a:pPr indent="-20955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25" y="1451685"/>
            <a:ext cx="8362952" cy="2588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Shape 232"/>
          <p:cNvPicPr preferRelativeResize="0"/>
          <p:nvPr/>
        </p:nvPicPr>
        <p:blipFill rotWithShape="1">
          <a:blip r:embed="rId3">
            <a:alphaModFix/>
          </a:blip>
          <a:srcRect b="-6179" l="0" r="-10913" t="0"/>
          <a:stretch/>
        </p:blipFill>
        <p:spPr>
          <a:xfrm>
            <a:off x="232475" y="389600"/>
            <a:ext cx="4161975" cy="463404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/>
          <p:nvPr>
            <p:ph type="title"/>
          </p:nvPr>
        </p:nvSpPr>
        <p:spPr>
          <a:xfrm>
            <a:off x="2895600" y="64125"/>
            <a:ext cx="6172200" cy="894600"/>
          </a:xfrm>
          <a:prstGeom prst="rect">
            <a:avLst/>
          </a:prstGeom>
        </p:spPr>
        <p:txBody>
          <a:bodyPr anchorCtr="0" anchor="ctr" bIns="68575" lIns="68575" rIns="68575" wrap="square" tIns="6857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/>
              <a:t>Chicago Crime Overview, by Year</a:t>
            </a:r>
          </a:p>
        </p:txBody>
      </p:sp>
      <p:pic>
        <p:nvPicPr>
          <p:cNvPr id="234" name="Shape 2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8325" y="4234650"/>
            <a:ext cx="1678400" cy="6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438900" y="134019"/>
            <a:ext cx="7886700" cy="994200"/>
          </a:xfrm>
          <a:prstGeom prst="rect">
            <a:avLst/>
          </a:prstGeom>
        </p:spPr>
        <p:txBody>
          <a:bodyPr anchorCtr="0" anchor="ctr" bIns="68575" lIns="68575" rIns="68575" wrap="square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Chicago</a:t>
            </a:r>
            <a:r>
              <a:rPr lang="en"/>
              <a:t> Crime Overview, by Day</a:t>
            </a:r>
          </a:p>
        </p:txBody>
      </p:sp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5475" y="898725"/>
            <a:ext cx="5632873" cy="408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Chicago Top 10 Crime Types - Hourly</a:t>
            </a:r>
          </a:p>
        </p:txBody>
      </p:sp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600" y="1173600"/>
            <a:ext cx="5906400" cy="36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Shape 2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6050" y="4072666"/>
            <a:ext cx="1428750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68575" lIns="68575" rIns="68575" wrap="square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Crime Overview in Chicago Top 10 Zipcodes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050" y="1102875"/>
            <a:ext cx="4379775" cy="381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7475" y="4150664"/>
            <a:ext cx="1602775" cy="764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Shape 2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06625" y="3541476"/>
            <a:ext cx="1602775" cy="13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700" y="307750"/>
            <a:ext cx="4958783" cy="166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8150" y="3496050"/>
            <a:ext cx="4505961" cy="16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 txBox="1"/>
          <p:nvPr/>
        </p:nvSpPr>
        <p:spPr>
          <a:xfrm>
            <a:off x="363250" y="3889150"/>
            <a:ext cx="57528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Chicago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287050" y="612550"/>
            <a:ext cx="57528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Los Angeles</a:t>
            </a:r>
          </a:p>
        </p:txBody>
      </p:sp>
      <p:sp>
        <p:nvSpPr>
          <p:cNvPr id="264" name="Shape 264"/>
          <p:cNvSpPr txBox="1"/>
          <p:nvPr/>
        </p:nvSpPr>
        <p:spPr>
          <a:xfrm>
            <a:off x="287050" y="2283400"/>
            <a:ext cx="57528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New York</a:t>
            </a:r>
          </a:p>
        </p:txBody>
      </p:sp>
      <p:pic>
        <p:nvPicPr>
          <p:cNvPr id="265" name="Shape 2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0909" y="1907048"/>
            <a:ext cx="5112093" cy="16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Shape 266"/>
          <p:cNvSpPr txBox="1"/>
          <p:nvPr/>
        </p:nvSpPr>
        <p:spPr>
          <a:xfrm>
            <a:off x="4444375" y="2666625"/>
            <a:ext cx="57528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7" name="Shape 267"/>
          <p:cNvSpPr txBox="1"/>
          <p:nvPr/>
        </p:nvSpPr>
        <p:spPr>
          <a:xfrm>
            <a:off x="6861325" y="639200"/>
            <a:ext cx="18276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Average around 105K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6877600" y="2175400"/>
            <a:ext cx="18276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Average around 440K</a:t>
            </a:r>
          </a:p>
        </p:txBody>
      </p:sp>
      <p:sp>
        <p:nvSpPr>
          <p:cNvPr id="269" name="Shape 269"/>
          <p:cNvSpPr txBox="1"/>
          <p:nvPr/>
        </p:nvSpPr>
        <p:spPr>
          <a:xfrm>
            <a:off x="6940125" y="3835150"/>
            <a:ext cx="18276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Average around 600K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-20955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Architecture WorkFlow</a:t>
            </a:r>
          </a:p>
        </p:txBody>
      </p:sp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07153">
            <a:off x="2272548" y="1567158"/>
            <a:ext cx="2719926" cy="971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01816">
            <a:off x="4686725" y="3326949"/>
            <a:ext cx="1513250" cy="13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750" y="1179098"/>
            <a:ext cx="1747775" cy="17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9750" y="3154025"/>
            <a:ext cx="588101" cy="58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614163">
            <a:off x="6711500" y="1049250"/>
            <a:ext cx="2362200" cy="13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37900" y="3492425"/>
            <a:ext cx="2392582" cy="9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41433" y="807900"/>
            <a:ext cx="1534875" cy="114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7850" y="798100"/>
            <a:ext cx="7661475" cy="434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Shape 274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0" y="0"/>
            <a:ext cx="9144000" cy="5120643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 Comparison</a:t>
            </a:r>
          </a:p>
        </p:txBody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311700" y="1093925"/>
            <a:ext cx="8520600" cy="3653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61950" lvl="0" marL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Crime Severity (in average): </a:t>
            </a:r>
            <a:r>
              <a:rPr lang="en" sz="2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" sz="21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Chicago (most dangerous) &gt; New York &gt; Los Angeles &gt; (safest)</a:t>
            </a:r>
            <a:br>
              <a:rPr lang="en" sz="2100">
                <a:solidFill>
                  <a:srgbClr val="000000"/>
                </a:solidFill>
                <a:highlight>
                  <a:srgbClr val="E06666"/>
                </a:highlight>
                <a:latin typeface="Calibri"/>
                <a:ea typeface="Calibri"/>
                <a:cs typeface="Calibri"/>
                <a:sym typeface="Calibri"/>
              </a:rPr>
            </a:br>
          </a:p>
          <a:p>
            <a:pPr indent="-361950" lvl="0" marL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However, </a:t>
            </a:r>
            <a:r>
              <a:rPr lang="en" sz="2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theft-related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crime is the common crime type among 3 cities</a:t>
            </a:r>
            <a:b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</a:p>
          <a:p>
            <a:pPr indent="-361950" lvl="0" marL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Crimes can be committed </a:t>
            </a:r>
            <a:r>
              <a:rPr lang="en" sz="2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anytime throughout the day</a:t>
            </a:r>
            <a:br>
              <a:rPr lang="en" sz="2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</a:p>
          <a:p>
            <a:pPr indent="-361950" lvl="0" marL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" sz="2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Economic situation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undeniably one of the most important factor that caused people to commit crimes</a:t>
            </a:r>
            <a:br>
              <a:rPr lang="en" sz="2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</a:p>
          <a:p>
            <a:pPr indent="-361950" lvl="0" marL="45720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Generally, crime will always present when population </a:t>
            </a:r>
            <a:r>
              <a:rPr lang="en" sz="2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density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high</a:t>
            </a:r>
            <a:b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</a:p>
          <a:p>
            <a:pPr lvl="0" rtl="0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Shape 281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0" y="0"/>
            <a:ext cx="9144000" cy="5120643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Shape 2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Github Link</a:t>
            </a:r>
          </a:p>
        </p:txBody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540800" y="1967675"/>
            <a:ext cx="8443200" cy="91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u="sng">
                <a:solidFill>
                  <a:schemeClr val="hlink"/>
                </a:solidFill>
                <a:hlinkClick r:id="rId4"/>
              </a:rPr>
              <a:t>https://github.com/ngupta8/5200-Project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hape 288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0" y="0"/>
            <a:ext cx="9144000" cy="5120643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 txBox="1"/>
          <p:nvPr>
            <p:ph type="title"/>
          </p:nvPr>
        </p:nvSpPr>
        <p:spPr>
          <a:xfrm>
            <a:off x="414050" y="2462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-20955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</a:p>
        </p:txBody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99875" y="1118575"/>
            <a:ext cx="9044100" cy="3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wrap="square" tIns="34275">
            <a:noAutofit/>
          </a:bodyPr>
          <a:lstStyle/>
          <a:p>
            <a:pPr indent="-1333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Crime Facts</a:t>
            </a:r>
            <a:r>
              <a:rPr lang="en">
                <a:solidFill>
                  <a:srgbClr val="000000"/>
                </a:solidFill>
              </a:rPr>
              <a:t>:</a:t>
            </a:r>
            <a:br>
              <a:rPr lang="en">
                <a:solidFill>
                  <a:srgbClr val="000000"/>
                </a:solidFill>
              </a:rPr>
            </a:br>
            <a:r>
              <a:rPr lang="en" u="sng">
                <a:solidFill>
                  <a:srgbClr val="000000"/>
                </a:solidFill>
                <a:hlinkClick r:id="rId4"/>
              </a:rPr>
              <a:t>http://www.areavibes.com/los+angeles-ca/crime/</a:t>
            </a:r>
          </a:p>
          <a:p>
            <a:pPr indent="-1333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u="sng">
                <a:solidFill>
                  <a:srgbClr val="000000"/>
                </a:solidFill>
                <a:hlinkClick r:id="rId5"/>
              </a:rPr>
              <a:t>http://www.areavibes.com/new+york-ny/crime/</a:t>
            </a:r>
          </a:p>
          <a:p>
            <a:pPr indent="-1333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u="sng">
                <a:solidFill>
                  <a:srgbClr val="000000"/>
                </a:solidFill>
                <a:hlinkClick r:id="rId6"/>
              </a:rPr>
              <a:t>http://www.areavibes.com/chicago-il/crime/</a:t>
            </a:r>
            <a:br>
              <a:rPr lang="en">
                <a:solidFill>
                  <a:srgbClr val="000000"/>
                </a:solidFill>
              </a:rPr>
            </a:b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Basic Reverse Geocoding :</a:t>
            </a:r>
            <a:br>
              <a:rPr lang="en">
                <a:solidFill>
                  <a:srgbClr val="000000"/>
                </a:solidFill>
              </a:rPr>
            </a:br>
            <a:r>
              <a:rPr lang="en" u="sng">
                <a:solidFill>
                  <a:srgbClr val="000000"/>
                </a:solidFill>
                <a:hlinkClick r:id="rId7"/>
              </a:rPr>
              <a:t>http://download.geonames.org/export/zip/</a:t>
            </a:r>
          </a:p>
          <a:p>
            <a:pPr indent="-1333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u="sng">
                <a:solidFill>
                  <a:srgbClr val="000000"/>
                </a:solidFill>
                <a:hlinkClick r:id="rId8"/>
              </a:rPr>
              <a:t>https://stackoverflow.com/questions/5981502/select-the-closest-pair-from-a-list</a:t>
            </a:r>
          </a:p>
          <a:p>
            <a:pPr indent="-1333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u="sng">
                <a:solidFill>
                  <a:srgbClr val="000000"/>
                </a:solidFill>
                <a:hlinkClick r:id="rId9"/>
              </a:rPr>
              <a:t>https://stackoverflow.com/questions/27027885/slice-list-of-floats-by-value-in-python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Shape 295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0" y="0"/>
            <a:ext cx="9144000" cy="5120643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 txBox="1"/>
          <p:nvPr>
            <p:ph idx="1" type="body"/>
          </p:nvPr>
        </p:nvSpPr>
        <p:spPr>
          <a:xfrm>
            <a:off x="548256" y="1955943"/>
            <a:ext cx="78867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wrap="square" tIns="34275">
            <a:noAutofit/>
          </a:bodyPr>
          <a:lstStyle/>
          <a:p>
            <a:pPr indent="-22860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600"/>
              <a:buFont typeface="Arial"/>
              <a:buNone/>
            </a:pPr>
            <a:r>
              <a:rPr b="0" i="0" lang="en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Shape 89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0" y="0"/>
            <a:ext cx="9144000" cy="512064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-20955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H/W Experimental Specs</a:t>
            </a:r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392850" y="1323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wrap="square" tIns="34275">
            <a:noAutofit/>
          </a:bodyPr>
          <a:lstStyle/>
          <a:p>
            <a:pPr indent="-1333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/>
              <a:t>Cluster Version: IBM Analytics Engine</a:t>
            </a:r>
            <a:br>
              <a:rPr lang="en"/>
            </a:br>
          </a:p>
          <a:p>
            <a:pPr indent="-1333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/>
              <a:t>Number of Nodes: 2</a:t>
            </a:r>
            <a:br>
              <a:rPr lang="en"/>
            </a:br>
          </a:p>
          <a:p>
            <a:pPr indent="-1333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/>
              <a:t>Memory Size: 16 GB x2</a:t>
            </a:r>
            <a:br>
              <a:rPr lang="en"/>
            </a:br>
          </a:p>
          <a:p>
            <a:pPr indent="-1333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/>
              <a:t>CPU : 4vcpu x2</a:t>
            </a:r>
            <a:br>
              <a:rPr lang="en"/>
            </a:br>
          </a:p>
          <a:p>
            <a:pPr indent="-1333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/>
              <a:t>HDFS Disk : 600 GB x2</a:t>
            </a:r>
          </a:p>
          <a:p>
            <a:pPr indent="-1333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92" name="Shape 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4475" y="1841450"/>
            <a:ext cx="5645573" cy="285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idx="1" type="body"/>
          </p:nvPr>
        </p:nvSpPr>
        <p:spPr>
          <a:xfrm>
            <a:off x="573450" y="1370975"/>
            <a:ext cx="7886700" cy="3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wrap="square" tIns="34275">
            <a:noAutofit/>
          </a:bodyPr>
          <a:lstStyle/>
          <a:p>
            <a:pPr indent="-13335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</a:t>
            </a:r>
            <a:r>
              <a:rPr b="1" lang="en"/>
              <a:t>1 </a:t>
            </a:r>
            <a:r>
              <a:rPr b="1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GB</a:t>
            </a:r>
            <a:r>
              <a:rPr b="0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indent="-13335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1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size &gt; 3GB (GigaByte): </a:t>
            </a:r>
            <a:br>
              <a:rPr i="1" lang="en"/>
            </a:br>
            <a:r>
              <a:rPr b="0" i="1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 credit 1.5 out of 100% (1.5 points = 3GB x 0.5)</a:t>
            </a:r>
          </a:p>
          <a:p>
            <a:pPr indent="-13335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335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(Screenshot of dataset size in computer files properties)</a:t>
            </a:r>
          </a:p>
        </p:txBody>
      </p:sp>
      <p:sp>
        <p:nvSpPr>
          <p:cNvPr id="98" name="Shape 9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-20955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Size</a:t>
            </a:r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2672575"/>
            <a:ext cx="76200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4">
            <a:alphaModFix amt="9000"/>
          </a:blip>
          <a:stretch>
            <a:fillRect/>
          </a:stretch>
        </p:blipFill>
        <p:spPr>
          <a:xfrm>
            <a:off x="0" y="0"/>
            <a:ext cx="9144000" cy="5120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Shape 105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0" y="0"/>
            <a:ext cx="9144000" cy="5120643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/>
          <p:nvPr>
            <p:ph type="title"/>
          </p:nvPr>
        </p:nvSpPr>
        <p:spPr>
          <a:xfrm>
            <a:off x="515125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-20955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Raw Data Source: </a:t>
            </a: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 URLs</a:t>
            </a:r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515125" y="1133400"/>
            <a:ext cx="8339100" cy="3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wrap="square" tIns="34275">
            <a:noAutofit/>
          </a:bodyPr>
          <a:lstStyle/>
          <a:p>
            <a:pPr indent="-13335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Los Angeles</a:t>
            </a: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" sz="18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https://data.lacity.org/A-Safe-City/Crime-Data-from-2010-to-Present/y8tr-7khq</a:t>
            </a:r>
            <a:br>
              <a:rPr lang="en">
                <a:solidFill>
                  <a:srgbClr val="000000"/>
                </a:solidFill>
              </a:rPr>
            </a:br>
            <a:br>
              <a:rPr b="0" i="0" lang="en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New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b="0" i="0" lang="en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York</a:t>
            </a: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" sz="18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https://data.cityofnewyork.us/Public-Safety/NYPD-Complaint-Data-Historic/qgea-i56i</a:t>
            </a:r>
            <a:br>
              <a:rPr b="0" i="0" lang="en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Chicago</a:t>
            </a: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" sz="18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https://www.kaggle.com/currie32/crimes-in-chicago/data</a:t>
            </a:r>
          </a:p>
          <a:p>
            <a:pPr indent="-17145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534725" y="246594"/>
            <a:ext cx="7886700" cy="994200"/>
          </a:xfrm>
          <a:prstGeom prst="rect">
            <a:avLst/>
          </a:prstGeom>
        </p:spPr>
        <p:txBody>
          <a:bodyPr anchorCtr="0" anchor="ctr" bIns="68575" lIns="68575" rIns="68575" wrap="square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Basic Reverse Geocoding FlowChart</a:t>
            </a:r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452525" y="1546094"/>
            <a:ext cx="7886700" cy="32634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50" y="1439800"/>
            <a:ext cx="9003049" cy="370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hape 119"/>
          <p:cNvPicPr preferRelativeResize="0"/>
          <p:nvPr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-228600" y="-365800"/>
            <a:ext cx="9372601" cy="60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 txBox="1"/>
          <p:nvPr>
            <p:ph idx="1" type="body"/>
          </p:nvPr>
        </p:nvSpPr>
        <p:spPr>
          <a:xfrm>
            <a:off x="698550" y="1359244"/>
            <a:ext cx="7886700" cy="32634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8000"/>
              <a:t>New York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Shape 125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0" y="0"/>
            <a:ext cx="9144000" cy="512064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-20955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Facts about </a:t>
            </a: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York Crime Situation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483600" y="1617675"/>
            <a:ext cx="8176800" cy="28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wrap="square" tIns="34275">
            <a:noAutofit/>
          </a:bodyPr>
          <a:lstStyle/>
          <a:p>
            <a:pPr indent="-3619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 overall crime rate in NY is 28% lower than national average</a:t>
            </a:r>
            <a:br>
              <a:rPr lang="en"/>
            </a:br>
          </a:p>
          <a:p>
            <a:pPr indent="-3619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For every 100,000 people, there are 5.58 daily crimes that occur in NY</a:t>
            </a:r>
            <a:br>
              <a:rPr lang="en"/>
            </a:br>
          </a:p>
          <a:p>
            <a:pPr indent="-3619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NY is safer than 22% of the cities in the United States</a:t>
            </a:r>
            <a:br>
              <a:rPr lang="en"/>
            </a:br>
          </a:p>
          <a:p>
            <a:pPr indent="-361950" lvl="0" marL="457200" marR="0" rtl="0" algn="l">
              <a:lnSpc>
                <a:spcPct val="90000"/>
              </a:lnSpc>
              <a:spcBef>
                <a:spcPts val="0"/>
              </a:spcBef>
              <a:buSzPts val="2100"/>
              <a:buChar char="•"/>
            </a:pPr>
            <a:r>
              <a:rPr lang="en"/>
              <a:t>In NY, you have a 1 in 50 chance of becoming a victim of any crime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(Provide proof/reference in term paper)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